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68" r:id="rId4"/>
    <p:sldId id="258" r:id="rId5"/>
    <p:sldId id="259" r:id="rId6"/>
    <p:sldId id="269" r:id="rId7"/>
    <p:sldId id="260" r:id="rId8"/>
    <p:sldId id="270" r:id="rId9"/>
    <p:sldId id="261" r:id="rId10"/>
    <p:sldId id="263" r:id="rId11"/>
    <p:sldId id="271" r:id="rId12"/>
    <p:sldId id="264" r:id="rId13"/>
    <p:sldId id="273" r:id="rId14"/>
    <p:sldId id="272" r:id="rId15"/>
    <p:sldId id="274" r:id="rId16"/>
    <p:sldId id="265" r:id="rId17"/>
    <p:sldId id="266" r:id="rId18"/>
    <p:sldId id="275" r:id="rId19"/>
    <p:sldId id="267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Economica" panose="020B0604020202020204" charset="0"/>
      <p:regular r:id="rId26"/>
      <p:bold r:id="rId27"/>
      <p:italic r:id="rId28"/>
      <p:boldItalic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45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uk-UA"/>
              <a:t>Час оновлення стану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Pinia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9.5000000000000001E-2</c:v>
                </c:pt>
                <c:pt idx="1">
                  <c:v>0.13600000000000001</c:v>
                </c:pt>
                <c:pt idx="2">
                  <c:v>0.35099999999999998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AB-4DE3-A140-B7B48972B3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Vuex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0.64</c:v>
                </c:pt>
                <c:pt idx="1">
                  <c:v>1.9610000000000001</c:v>
                </c:pt>
                <c:pt idx="2">
                  <c:v>12.606999999999999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AB-4DE3-A140-B7B48972B3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Composition API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6.6000000000000003E-2</c:v>
                </c:pt>
                <c:pt idx="1">
                  <c:v>0.09</c:v>
                </c:pt>
                <c:pt idx="2">
                  <c:v>0.254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AB-4DE3-A140-B7B48972B3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87858976"/>
        <c:axId val="483589824"/>
      </c:barChart>
      <c:catAx>
        <c:axId val="48785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3589824"/>
        <c:crosses val="autoZero"/>
        <c:auto val="1"/>
        <c:lblAlgn val="ctr"/>
        <c:lblOffset val="100"/>
        <c:noMultiLvlLbl val="0"/>
      </c:catAx>
      <c:valAx>
        <c:axId val="483589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7858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Затримка рендерингу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Pinia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35</c:v>
                </c:pt>
                <c:pt idx="2">
                  <c:v>372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71-4242-8764-2A9B7C5DEE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Vuex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30</c:v>
                </c:pt>
                <c:pt idx="2">
                  <c:v>417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71-4242-8764-2A9B7C5DEE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Composition API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5</c:v>
                </c:pt>
                <c:pt idx="1">
                  <c:v>35</c:v>
                </c:pt>
                <c:pt idx="2">
                  <c:v>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71-4242-8764-2A9B7C5DEEF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98087936"/>
        <c:axId val="483610800"/>
      </c:barChart>
      <c:catAx>
        <c:axId val="79808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3610800"/>
        <c:crosses val="autoZero"/>
        <c:auto val="1"/>
        <c:lblAlgn val="ctr"/>
        <c:lblOffset val="100"/>
        <c:noMultiLvlLbl val="0"/>
      </c:catAx>
      <c:valAx>
        <c:axId val="48361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9808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Використання пам’яті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Pinia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11.4</c:v>
                </c:pt>
                <c:pt idx="1">
                  <c:v>86</c:v>
                </c:pt>
                <c:pt idx="2">
                  <c:v>711.6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4E-4EB3-99C4-2E48A5D281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Vuex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7</c:v>
                </c:pt>
                <c:pt idx="1">
                  <c:v>90.2</c:v>
                </c:pt>
                <c:pt idx="2">
                  <c:v>701.7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4E-4EB3-99C4-2E48A5D281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Composition API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1000</c:v>
                </c:pt>
                <c:pt idx="2">
                  <c:v>10000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10.3</c:v>
                </c:pt>
                <c:pt idx="1">
                  <c:v>79.3</c:v>
                </c:pt>
                <c:pt idx="2">
                  <c:v>699.3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4E-4EB3-99C4-2E48A5D281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98071136"/>
        <c:axId val="2004886224"/>
      </c:barChart>
      <c:catAx>
        <c:axId val="79807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04886224"/>
        <c:crosses val="autoZero"/>
        <c:auto val="1"/>
        <c:lblAlgn val="ctr"/>
        <c:lblOffset val="100"/>
        <c:noMultiLvlLbl val="0"/>
      </c:catAx>
      <c:valAx>
        <c:axId val="200488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9807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Показники розміру коду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Кількість файлів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Pinia</c:v>
                </c:pt>
                <c:pt idx="1">
                  <c:v>Vuex</c:v>
                </c:pt>
                <c:pt idx="2">
                  <c:v>Composition API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C-4E18-B6BC-DCFADF2D8A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Загальна кількість рядків (LoC)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Pinia</c:v>
                </c:pt>
                <c:pt idx="1">
                  <c:v>Vuex</c:v>
                </c:pt>
                <c:pt idx="2">
                  <c:v>Composition API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65</c:v>
                </c:pt>
                <c:pt idx="1">
                  <c:v>110</c:v>
                </c:pt>
                <c:pt idx="2">
                  <c:v>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C-4E18-B6BC-DCFADF2D8A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81713712"/>
        <c:axId val="999597056"/>
      </c:barChart>
      <c:catAx>
        <c:axId val="68171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9597056"/>
        <c:crosses val="autoZero"/>
        <c:auto val="1"/>
        <c:lblAlgn val="ctr"/>
        <c:lblOffset val="100"/>
        <c:noMultiLvlLbl val="0"/>
      </c:catAx>
      <c:valAx>
        <c:axId val="999597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8171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4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Показники розміру вихідного коду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Початковий код (до бандлу)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Pinia</c:v>
                </c:pt>
                <c:pt idx="1">
                  <c:v>Vuex</c:v>
                </c:pt>
                <c:pt idx="2">
                  <c:v>Composition API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2.19</c:v>
                </c:pt>
                <c:pt idx="1">
                  <c:v>2.6</c:v>
                </c:pt>
                <c:pt idx="2">
                  <c:v>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09-4534-AF30-01708A93E8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Розмір у бандлі (після збірки)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Pinia</c:v>
                </c:pt>
                <c:pt idx="1">
                  <c:v>Vuex</c:v>
                </c:pt>
                <c:pt idx="2">
                  <c:v>Composition API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1.7</c:v>
                </c:pt>
                <c:pt idx="1">
                  <c:v>1.92</c:v>
                </c:pt>
                <c:pt idx="2">
                  <c:v>5.32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09-4534-AF30-01708A93E8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Відсоток від усього бандлу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0,13%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E09-4534-AF30-01708A93E8F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0,15%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E09-4534-AF30-01708A93E8F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0,42%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E09-4534-AF30-01708A93E8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Pinia</c:v>
                </c:pt>
                <c:pt idx="1">
                  <c:v>Vuex</c:v>
                </c:pt>
                <c:pt idx="2">
                  <c:v>Composition API</c:v>
                </c:pt>
              </c:strCache>
            </c:strRef>
          </c:cat>
          <c:val>
            <c:numRef>
              <c:f>Sheet1!$D$2:$D$4</c:f>
              <c:numCache>
                <c:formatCode>0.00%</c:formatCode>
                <c:ptCount val="3"/>
                <c:pt idx="0">
                  <c:v>0.13</c:v>
                </c:pt>
                <c:pt idx="1">
                  <c:v>0.15</c:v>
                </c:pt>
                <c:pt idx="2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09-4534-AF30-01708A93E8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81733712"/>
        <c:axId val="999602880"/>
      </c:barChart>
      <c:catAx>
        <c:axId val="68173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9602880"/>
        <c:crosses val="autoZero"/>
        <c:auto val="1"/>
        <c:lblAlgn val="ctr"/>
        <c:lblOffset val="100"/>
        <c:noMultiLvlLbl val="0"/>
      </c:catAx>
      <c:valAx>
        <c:axId val="99960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8173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700"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Відсоток дублювання шаблонного коду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Відсоток повторно використаного коду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6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9B55-4F68-8F37-329D86F848BD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9B55-4F68-8F37-329D86F848B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9B55-4F68-8F37-329D86F848BD}"/>
              </c:ext>
            </c:extLst>
          </c:dPt>
          <c:dLbls>
            <c:dLbl>
              <c:idx val="2"/>
              <c:layout>
                <c:manualLayout>
                  <c:x val="0.11827503835855471"/>
                  <c:y val="9.0823901265540782E-2"/>
                </c:manualLayout>
              </c:layout>
              <c:tx>
                <c:rich>
                  <a:bodyPr/>
                  <a:lstStyle/>
                  <a:p>
                    <a:fld id="{EA70EDC7-3436-42E1-8771-792D8BCEDAED}" type="VALUE"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pPr/>
                      <a:t>[VALUE]</a:t>
                    </a:fld>
                    <a:endParaRPr lang="ru-RU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55-4F68-8F37-329D86F848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Pinia</c:v>
                </c:pt>
                <c:pt idx="1">
                  <c:v>Vuex</c:v>
                </c:pt>
                <c:pt idx="2">
                  <c:v>Composition API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0.61499999999999999</c:v>
                </c:pt>
                <c:pt idx="1">
                  <c:v>0.68600000000000005</c:v>
                </c:pt>
                <c:pt idx="2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B55-4F68-8F37-329D86F848B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8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27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422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920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73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967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128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272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470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300"/>
            <a:ext cx="3281100" cy="1877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ru-RU" sz="2400" dirty="0"/>
              <a:t>Дослідження продуктивності та ефективності state-менеджерів для веб-додатків на Vue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8250" y="3635125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Корнев О.М.</a:t>
            </a:r>
            <a:r>
              <a:rPr lang="uk" dirty="0"/>
              <a:t>, </a:t>
            </a:r>
            <a:r>
              <a:rPr lang="ru-RU" dirty="0"/>
              <a:t>ІПЗм-23-1</a:t>
            </a:r>
            <a:r>
              <a:rPr lang="uk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Науковий керівник: </a:t>
            </a:r>
            <a:r>
              <a:rPr lang="ru-RU" dirty="0"/>
              <a:t>проф. Шубін І.Ю.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12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Зміст проведеного експерименту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1" y="827931"/>
            <a:ext cx="4895299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just">
              <a:lnSpc>
                <a:spcPct val="134000"/>
              </a:lnSpc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Методи</a:t>
            </a:r>
          </a:p>
          <a:p>
            <a:pPr marL="0" lvl="0" indent="0" algn="just">
              <a:lnSpc>
                <a:spcPct val="134000"/>
              </a:lnSpc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Проведено експериментальне тестування трьох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менеджерів у реальних умовах: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Vuex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Pinia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Composition API.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Для кожного з них було створено окремий функціонально ідентичний додаток.</a:t>
            </a:r>
          </a:p>
          <a:p>
            <a:pPr marL="0" lvl="0" indent="0" algn="just">
              <a:lnSpc>
                <a:spcPct val="134000"/>
              </a:lnSpc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lnSpc>
                <a:spcPct val="134000"/>
              </a:lnSpc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Вхідні дані</a:t>
            </a:r>
          </a:p>
          <a:p>
            <a:pPr marL="0" lvl="0" indent="0" algn="just">
              <a:lnSpc>
                <a:spcPct val="134000"/>
              </a:lnSpc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Згенеровані тестові набори — масиви з понад 10 000 елементів, сценарії з частими змінами стану, багатократними оновленнями інтерфейсу, а також симуляція типових дій користувача (додавання, редагування, видалення, пошук).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1028" name="Picture 4" descr="Installation Png Vectors - Download Free High-Quality Vectors from Freepik  | Freepik">
            <a:extLst>
              <a:ext uri="{FF2B5EF4-FFF2-40B4-BE49-F238E27FC236}">
                <a16:creationId xmlns:a16="http://schemas.microsoft.com/office/drawing/2014/main" id="{6165B39A-0855-4FDB-B8C0-547DCF67F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792" y="698500"/>
            <a:ext cx="37465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Зміст проведеного експерименту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872381"/>
            <a:ext cx="3461134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Критерії оцінювання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Час оновлення стану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Затримка рендерингу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Використання пам’яті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Обсяг коду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Рівень повторного використання логіки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Темпи зростання коду при масштабуванні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79430A-AAA4-4FA6-A590-E7BA361C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119" y="739262"/>
            <a:ext cx="5075841" cy="39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7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Результати експерименту 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A9FFD01-FE45-4EAC-BD2E-ADEEC4D72F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908524"/>
              </p:ext>
            </p:extLst>
          </p:nvPr>
        </p:nvGraphicFramePr>
        <p:xfrm>
          <a:off x="159202" y="1128898"/>
          <a:ext cx="4342557" cy="2533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07578E4-CAC5-4287-B4B6-DD03C0315C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45630"/>
              </p:ext>
            </p:extLst>
          </p:nvPr>
        </p:nvGraphicFramePr>
        <p:xfrm>
          <a:off x="4577711" y="1128899"/>
          <a:ext cx="4342555" cy="2533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Результати експерименту 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61BAA02-DEE6-4F09-A592-ED620C042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820311"/>
              </p:ext>
            </p:extLst>
          </p:nvPr>
        </p:nvGraphicFramePr>
        <p:xfrm>
          <a:off x="183128" y="1336112"/>
          <a:ext cx="4236473" cy="2471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75D464F-528E-4BB5-A3CF-1EB6AB1A5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3583271"/>
              </p:ext>
            </p:extLst>
          </p:nvPr>
        </p:nvGraphicFramePr>
        <p:xfrm>
          <a:off x="4589352" y="1336112"/>
          <a:ext cx="4236473" cy="2471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54955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Результати експерименту 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FFE1EAB-16EB-424E-9DC1-EACF1BDA9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956876"/>
              </p:ext>
            </p:extLst>
          </p:nvPr>
        </p:nvGraphicFramePr>
        <p:xfrm>
          <a:off x="268925" y="1360015"/>
          <a:ext cx="4154520" cy="2423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2256E4A-834C-4C25-A199-9879CA3A3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158875"/>
              </p:ext>
            </p:extLst>
          </p:nvPr>
        </p:nvGraphicFramePr>
        <p:xfrm>
          <a:off x="4623365" y="1360015"/>
          <a:ext cx="4154875" cy="2423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1088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отриманих результатів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F4DE6A2-E637-42DB-BC30-17C3EF6A5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990945"/>
              </p:ext>
            </p:extLst>
          </p:nvPr>
        </p:nvGraphicFramePr>
        <p:xfrm>
          <a:off x="366592" y="943610"/>
          <a:ext cx="8422933" cy="292735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47970">
                  <a:extLst>
                    <a:ext uri="{9D8B030D-6E8A-4147-A177-3AD203B41FA5}">
                      <a16:colId xmlns:a16="http://schemas.microsoft.com/office/drawing/2014/main" val="1185522781"/>
                    </a:ext>
                  </a:extLst>
                </a:gridCol>
                <a:gridCol w="2198377">
                  <a:extLst>
                    <a:ext uri="{9D8B030D-6E8A-4147-A177-3AD203B41FA5}">
                      <a16:colId xmlns:a16="http://schemas.microsoft.com/office/drawing/2014/main" val="3471382746"/>
                    </a:ext>
                  </a:extLst>
                </a:gridCol>
                <a:gridCol w="1757985">
                  <a:extLst>
                    <a:ext uri="{9D8B030D-6E8A-4147-A177-3AD203B41FA5}">
                      <a16:colId xmlns:a16="http://schemas.microsoft.com/office/drawing/2014/main" val="2435864693"/>
                    </a:ext>
                  </a:extLst>
                </a:gridCol>
                <a:gridCol w="1718601">
                  <a:extLst>
                    <a:ext uri="{9D8B030D-6E8A-4147-A177-3AD203B41FA5}">
                      <a16:colId xmlns:a16="http://schemas.microsoft.com/office/drawing/2014/main" val="829314952"/>
                    </a:ext>
                  </a:extLst>
                </a:gridCol>
              </a:tblGrid>
              <a:tr h="41819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Критерій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Composition API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Pinia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Vuex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/>
                </a:tc>
                <a:extLst>
                  <a:ext uri="{0D108BD9-81ED-4DB2-BD59-A6C34878D82A}">
                    <a16:rowId xmlns:a16="http://schemas.microsoft.com/office/drawing/2014/main" val="1015431198"/>
                  </a:ext>
                </a:extLst>
              </a:tr>
              <a:tr h="41819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Час оновлення стану 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&lt; 0.3 мс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0.3–1 мс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&gt; 10 мс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extLst>
                  <a:ext uri="{0D108BD9-81ED-4DB2-BD59-A6C34878D82A}">
                    <a16:rowId xmlns:a16="http://schemas.microsoft.com/office/drawing/2014/main" val="2998581470"/>
                  </a:ext>
                </a:extLst>
              </a:tr>
              <a:tr h="41819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Затримка рендерингу 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&lt; 360 мс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360–400 мс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&gt; 400 мс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extLst>
                  <a:ext uri="{0D108BD9-81ED-4DB2-BD59-A6C34878D82A}">
                    <a16:rowId xmlns:a16="http://schemas.microsoft.com/office/drawing/2014/main" val="904034824"/>
                  </a:ext>
                </a:extLst>
              </a:tr>
              <a:tr h="41819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Використання пам'яті 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&lt; 700 МБ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700–750 МБ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&gt; 750 МБ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extLst>
                  <a:ext uri="{0D108BD9-81ED-4DB2-BD59-A6C34878D82A}">
                    <a16:rowId xmlns:a16="http://schemas.microsoft.com/office/drawing/2014/main" val="2277052244"/>
                  </a:ext>
                </a:extLst>
              </a:tr>
              <a:tr h="41819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Розмір коду (рядків)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&gt; 250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60–100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&gt; 100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extLst>
                  <a:ext uri="{0D108BD9-81ED-4DB2-BD59-A6C34878D82A}">
                    <a16:rowId xmlns:a16="http://schemas.microsoft.com/office/drawing/2014/main" val="1277987918"/>
                  </a:ext>
                </a:extLst>
              </a:tr>
              <a:tr h="41819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Розмір у бандлі (збірка)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&gt; 5 KB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&lt; 2 KB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&lt; 2 KB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extLst>
                  <a:ext uri="{0D108BD9-81ED-4DB2-BD59-A6C34878D82A}">
                    <a16:rowId xmlns:a16="http://schemas.microsoft.com/office/drawing/2014/main" val="1159300650"/>
                  </a:ext>
                </a:extLst>
              </a:tr>
              <a:tr h="41819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>
                          <a:effectLst/>
                        </a:rPr>
                        <a:t>Дублювання коду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&lt; 63%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60–65%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500" dirty="0">
                          <a:effectLst/>
                        </a:rPr>
                        <a:t>&gt; 65%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337" marR="77337" marT="0" marB="0" anchor="ctr"/>
                </a:tc>
                <a:extLst>
                  <a:ext uri="{0D108BD9-81ED-4DB2-BD59-A6C34878D82A}">
                    <a16:rowId xmlns:a16="http://schemas.microsoft.com/office/drawing/2014/main" val="1838802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11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отриманих результатів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40BC3-07DB-48C9-9931-329AAF327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925" y="770390"/>
            <a:ext cx="6307135" cy="3354000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34000"/>
              </a:lnSpc>
              <a:buNone/>
            </a:pPr>
            <a:r>
              <a:rPr lang="ru-RU" b="1" dirty="0"/>
              <a:t>Інтерпретація</a:t>
            </a:r>
          </a:p>
          <a:p>
            <a:pPr>
              <a:lnSpc>
                <a:spcPct val="134000"/>
              </a:lnSpc>
            </a:pPr>
            <a:r>
              <a:rPr lang="en-US" dirty="0"/>
              <a:t>Composition API — </a:t>
            </a:r>
            <a:r>
              <a:rPr lang="ru-RU" dirty="0"/>
              <a:t>для високопродуктивних </a:t>
            </a:r>
            <a:r>
              <a:rPr lang="en-US" dirty="0"/>
              <a:t>SPA</a:t>
            </a:r>
            <a:endParaRPr lang="uk-UA" dirty="0"/>
          </a:p>
          <a:p>
            <a:pPr>
              <a:lnSpc>
                <a:spcPct val="134000"/>
              </a:lnSpc>
            </a:pPr>
            <a:r>
              <a:rPr lang="en-US" dirty="0" err="1"/>
              <a:t>Pinia</a:t>
            </a:r>
            <a:r>
              <a:rPr lang="en-US" dirty="0"/>
              <a:t> — </a:t>
            </a:r>
            <a:r>
              <a:rPr lang="ru-RU" dirty="0"/>
              <a:t>для середніх та великих проєктів</a:t>
            </a:r>
          </a:p>
          <a:p>
            <a:pPr>
              <a:lnSpc>
                <a:spcPct val="134000"/>
              </a:lnSpc>
            </a:pPr>
            <a:r>
              <a:rPr lang="en-US" dirty="0" err="1"/>
              <a:t>Vuex</a:t>
            </a:r>
            <a:r>
              <a:rPr lang="en-US" dirty="0"/>
              <a:t> — </a:t>
            </a:r>
            <a:r>
              <a:rPr lang="ru-RU" dirty="0"/>
              <a:t>для легасі-систем на </a:t>
            </a:r>
            <a:r>
              <a:rPr lang="en-US" dirty="0"/>
              <a:t>Vue 2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4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lnSpc>
                <a:spcPct val="134000"/>
              </a:lnSpc>
              <a:buNone/>
            </a:pPr>
            <a:r>
              <a:rPr lang="ru-RU" b="1" dirty="0"/>
              <a:t>Вплив на практику</a:t>
            </a:r>
            <a:br>
              <a:rPr lang="ru-RU" dirty="0"/>
            </a:br>
            <a:r>
              <a:rPr lang="ru-RU" dirty="0"/>
              <a:t>Результати підтверджують перехід екосистеми Vue до сучасних state-менеджерів і дають чіткі рекомендації для вибору в нових проєктах.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Публікація результатів 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D7658-E380-4361-A0AB-C97A31A10A8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9" y="645024"/>
            <a:ext cx="2594398" cy="36696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0F953-E663-4ECF-B4B6-EC974B72751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23" y="645024"/>
            <a:ext cx="2594603" cy="36696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0ADE4B-7B0A-48FB-BEB0-F8952B85102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966" y="645024"/>
            <a:ext cx="2594603" cy="36696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Публікація результатів 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3F1B8-BBC6-4719-81B7-08E06D160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863" y="645024"/>
            <a:ext cx="294272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29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186B6D6-AFE7-48EF-9117-DD5DCDB74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925" y="736213"/>
            <a:ext cx="5300025" cy="3671073"/>
          </a:xfrm>
        </p:spPr>
        <p:txBody>
          <a:bodyPr>
            <a:normAutofit fontScale="70000" lnSpcReduction="20000"/>
          </a:bodyPr>
          <a:lstStyle/>
          <a:p>
            <a:pPr marL="114300" indent="0">
              <a:lnSpc>
                <a:spcPct val="134000"/>
              </a:lnSpc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Реалістичність та корисність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Отримані результати базуються на реальних сценаріях і типових задачах для сучасних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Vue-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додатків. Тестування охопило ключові аспекти продуктивності, тому висновки є практично застосовними для розробників при виборі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менеджера.</a:t>
            </a:r>
          </a:p>
          <a:p>
            <a:pPr marL="114300" indent="0">
              <a:lnSpc>
                <a:spcPct val="134000"/>
              </a:lnSpc>
              <a:buNone/>
            </a:pP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lnSpc>
                <a:spcPct val="134000"/>
              </a:lnSpc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Можливий розвиток досліджень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4000"/>
              </a:lnSpc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Дослідження масштабування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менеджерів у високонавантажених системах</a:t>
            </a:r>
          </a:p>
          <a:p>
            <a:pPr>
              <a:lnSpc>
                <a:spcPct val="134000"/>
              </a:lnSpc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Порівняння з альтернативами за межами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Vue (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наприклад,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Redux, Recoil)</a:t>
            </a:r>
            <a:endParaRPr lang="uk-U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4000"/>
              </a:lnSpc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Вивчення продуктивності в умовах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SSR,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офлайн-режимів або мобільних платформ</a:t>
            </a:r>
          </a:p>
          <a:p>
            <a:pPr>
              <a:lnSpc>
                <a:spcPct val="134000"/>
              </a:lnSpc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Розробка комбінованих підходів, що об’єднують гнучкість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Composition API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та модульність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Pinia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Outcome Images - Free Download on Freepik">
            <a:extLst>
              <a:ext uri="{FF2B5EF4-FFF2-40B4-BE49-F238E27FC236}">
                <a16:creationId xmlns:a16="http://schemas.microsoft.com/office/drawing/2014/main" id="{5E3187B8-2C00-4440-AA6C-652EAF29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926" y="688426"/>
            <a:ext cx="3671074" cy="36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ru-RU" sz="3200" dirty="0">
                <a:latin typeface="Calibri" panose="020F0502020204030204" pitchFamily="34" charset="0"/>
                <a:cs typeface="Calibri" panose="020F0502020204030204" pitchFamily="34" charset="0"/>
              </a:rPr>
              <a:t>Актуальність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005500"/>
            <a:ext cx="50604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>
              <a:buNone/>
            </a:pP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У сучасній веб-розробці важливим чинником успіху є ефективне управління станом додатків, особливо для односторінкових застосунків (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SPA),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які потребують високої продуктивності й зручного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UX. Vue.js —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один із провідних фреймворків — підтримує кілька підходів до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state-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менеджменту: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Vuex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Pinia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Composition API.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Попри їх популярність, бракує комплексних досліджень продуктивності в реальних умовах, що створює потребу у глибшому аналізі.</a:t>
            </a:r>
          </a:p>
          <a:p>
            <a:pPr marL="0" lvl="0" indent="0" algn="just">
              <a:buNone/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pic>
        <p:nvPicPr>
          <p:cNvPr id="6" name="Picture 6" descr="Qué es Single Page Application?(SPA) | Alura Cursos Online">
            <a:extLst>
              <a:ext uri="{FF2B5EF4-FFF2-40B4-BE49-F238E27FC236}">
                <a16:creationId xmlns:a16="http://schemas.microsoft.com/office/drawing/2014/main" id="{7ADE462C-960B-42DE-BF7D-28A8640E9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30" y="340124"/>
            <a:ext cx="2512632" cy="23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ee Vuejs Icon - Free Download Logos Icons | IconScout">
            <a:extLst>
              <a:ext uri="{FF2B5EF4-FFF2-40B4-BE49-F238E27FC236}">
                <a16:creationId xmlns:a16="http://schemas.microsoft.com/office/drawing/2014/main" id="{6B85211E-0946-4086-A41E-31A9A1C8D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861" y="2941930"/>
            <a:ext cx="1417570" cy="141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ru-RU" sz="3200" dirty="0">
                <a:latin typeface="Calibri" panose="020F0502020204030204" pitchFamily="34" charset="0"/>
                <a:cs typeface="Calibri" panose="020F0502020204030204" pitchFamily="34" charset="0"/>
              </a:rPr>
              <a:t>Дослідження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831300"/>
            <a:ext cx="56192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>
              <a:buNone/>
            </a:pPr>
            <a:r>
              <a:rPr lang="ru-RU" sz="1600" b="1" dirty="0">
                <a:latin typeface="Calibri" panose="020F0502020204030204" pitchFamily="34" charset="0"/>
                <a:cs typeface="Calibri" panose="020F0502020204030204" pitchFamily="34" charset="0"/>
              </a:rPr>
              <a:t>Напрям дослідження</a:t>
            </a:r>
          </a:p>
          <a:p>
            <a:pPr marL="0" lvl="0" indent="0" algn="just">
              <a:buNone/>
            </a:pP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Порівняльне дослідження продуктивності та ефективності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state-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менеджерів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Vuex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Pinia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та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Composition API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у веб-додатках на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Vue.js. 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Акцент зроблено на практичні аспекти вибору оптимального рішення для проєктів різного масштабу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та напряму</a:t>
            </a: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 algn="just">
              <a:buNone/>
            </a:pP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ru-RU" sz="1600" b="1" dirty="0">
                <a:latin typeface="Calibri" panose="020F0502020204030204" pitchFamily="34" charset="0"/>
                <a:cs typeface="Calibri" panose="020F0502020204030204" pitchFamily="34" charset="0"/>
              </a:rPr>
              <a:t>Об’єкт дослідження</a:t>
            </a:r>
          </a:p>
          <a:p>
            <a:pPr marL="0" lvl="0" indent="0" algn="just">
              <a:buNone/>
            </a:pPr>
            <a:r>
              <a:rPr 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Процес управління станом у веб-додатках, створених на базі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Vue.js.</a:t>
            </a:r>
          </a:p>
          <a:p>
            <a:pPr marL="0" lvl="0" indent="0" algn="just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r>
              <a:rPr lang="uk-UA" sz="1600" b="1" dirty="0">
                <a:latin typeface="Calibri" panose="020F0502020204030204" pitchFamily="34" charset="0"/>
                <a:cs typeface="Calibri" panose="020F0502020204030204" pitchFamily="34" charset="0"/>
              </a:rPr>
              <a:t>Предмет дослідження</a:t>
            </a:r>
          </a:p>
          <a:p>
            <a:pPr marL="0" lvl="0" indent="0" algn="just">
              <a:buNone/>
            </a:pP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Стейт менеджери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Vuex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Pinia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Composition API</a:t>
            </a:r>
            <a:r>
              <a:rPr lang="uk-UA" sz="1600" dirty="0">
                <a:latin typeface="Calibri" panose="020F0502020204030204" pitchFamily="34" charset="0"/>
                <a:cs typeface="Calibri" panose="020F0502020204030204" pitchFamily="34" charset="0"/>
              </a:rPr>
              <a:t>, їх вплив на продуктівність та ефективність веб-додатків.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1F89B1B-BB0C-430E-B53F-6D44A632F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17" y="319594"/>
            <a:ext cx="1020857" cy="152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Vuex and What Design Patterns Does It Use? | by Alparslan Selcuk  Develioglu (En) | Become Better | Medium">
            <a:extLst>
              <a:ext uri="{FF2B5EF4-FFF2-40B4-BE49-F238E27FC236}">
                <a16:creationId xmlns:a16="http://schemas.microsoft.com/office/drawing/2014/main" id="{439542CF-43E7-4160-B55F-988D385B7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845" y="1951238"/>
            <a:ext cx="2530419" cy="14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0411888-0425-4FB3-8184-494BCC8959F5}"/>
              </a:ext>
            </a:extLst>
          </p:cNvPr>
          <p:cNvGrpSpPr/>
          <p:nvPr/>
        </p:nvGrpSpPr>
        <p:grpSpPr>
          <a:xfrm>
            <a:off x="6886827" y="3109275"/>
            <a:ext cx="1536453" cy="1442213"/>
            <a:chOff x="6886827" y="3071175"/>
            <a:chExt cx="1536453" cy="1442213"/>
          </a:xfrm>
        </p:grpSpPr>
        <p:pic>
          <p:nvPicPr>
            <p:cNvPr id="1026" name="Picture 2" descr="Workshop: Vue 3 Composition API">
              <a:extLst>
                <a:ext uri="{FF2B5EF4-FFF2-40B4-BE49-F238E27FC236}">
                  <a16:creationId xmlns:a16="http://schemas.microsoft.com/office/drawing/2014/main" id="{076C69B7-1C53-41EE-8B48-F480E377066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827" y="3071175"/>
              <a:ext cx="1536453" cy="142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308443-F79D-43A6-B30B-364E0819E57B}"/>
                </a:ext>
              </a:extLst>
            </p:cNvPr>
            <p:cNvSpPr txBox="1"/>
            <p:nvPr/>
          </p:nvSpPr>
          <p:spPr>
            <a:xfrm>
              <a:off x="6899878" y="4205611"/>
              <a:ext cx="1510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Composition API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50133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Огляд літератури (аналогів)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212166" y="694268"/>
            <a:ext cx="5708100" cy="3665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114300" indent="0"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Основні джерела та теорії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Проаналізовано офіційну документацію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Vuex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Pinia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та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Composition API,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наукові статті (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Pinia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Vuex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FreeCodeCamp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Guide on Reactive Programming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 також прикладні книги (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Fullstack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Vue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JavaScript Patterns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Основна теоретична база — реактивне програмування, що лежить в основі сучасного state-менеджменту.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Виявлені прогалини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Наявні дослідження здебільшого обмежуються загальними висновками, не охоплюючи ключові технічні аспекти: затримку рендерингу, споживання пам’яті, зростання обсягу коду. Продуктивність часто не оцінюється експериментально. Також бракує уніфікованих сценаріїв для коректного порівняння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менеджерів у реальних умовах.</a:t>
            </a: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2050" name="Picture 2" descr="Pinia vs Vuex: Vue State Management Libraries Comparison">
            <a:extLst>
              <a:ext uri="{FF2B5EF4-FFF2-40B4-BE49-F238E27FC236}">
                <a16:creationId xmlns:a16="http://schemas.microsoft.com/office/drawing/2014/main" id="{06CD1027-10E4-46F4-80BF-7A3B807B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91" y="856523"/>
            <a:ext cx="2893375" cy="14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FDF02B-8F4D-496E-888D-BC04B3CD4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91" y="2472134"/>
            <a:ext cx="1300496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749 грн.| Learning JavaScript Design Patterns: A JavaScript and React Developer's Guide 2nd Edition">
            <a:extLst>
              <a:ext uri="{FF2B5EF4-FFF2-40B4-BE49-F238E27FC236}">
                <a16:creationId xmlns:a16="http://schemas.microsoft.com/office/drawing/2014/main" id="{368EC685-8304-4D17-BEFF-29E6CB48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49" y="2472134"/>
            <a:ext cx="1282317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</a:t>
            </a:r>
            <a:endParaRPr sz="3200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87F740-2817-47FF-9911-EB381597147D}"/>
              </a:ext>
            </a:extLst>
          </p:cNvPr>
          <p:cNvSpPr txBox="1">
            <a:spLocks/>
          </p:cNvSpPr>
          <p:nvPr/>
        </p:nvSpPr>
        <p:spPr>
          <a:xfrm>
            <a:off x="311700" y="645024"/>
            <a:ext cx="5042483" cy="319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Дослідити існуючі засоби управління станом у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Vue.js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Виявити переваги та недоліки кожного підходу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Оцінити ефективність реалізації на практиці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Сформувати рекомендації щодо вибору інструментів</a:t>
            </a:r>
          </a:p>
        </p:txBody>
      </p:sp>
      <p:pic>
        <p:nvPicPr>
          <p:cNvPr id="9" name="Picture 2" descr="Objective Vectors - Download Free High-Quality Vectors from Freepik |  Freepik">
            <a:extLst>
              <a:ext uri="{FF2B5EF4-FFF2-40B4-BE49-F238E27FC236}">
                <a16:creationId xmlns:a16="http://schemas.microsoft.com/office/drawing/2014/main" id="{7BF917D6-0978-4D55-8CD5-33F5EA012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081" y="229374"/>
            <a:ext cx="3522211" cy="352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План завдання</a:t>
            </a:r>
            <a:endParaRPr sz="3200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28950F-0C6B-4F70-9EAF-DEDAAC6FD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68" y="645024"/>
            <a:ext cx="7203463" cy="35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9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Методологія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501650"/>
            <a:ext cx="5306375" cy="390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>
              <a:spcBef>
                <a:spcPts val="1500"/>
              </a:spcBef>
              <a:buNone/>
            </a:pPr>
            <a:r>
              <a:rPr lang="ru-RU" b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Використані методи дослідження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ru-RU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Застосовано теоретичний аналіз (вивчення документації та наукових джерел), порівняльний аналіз (оцінка складності інтеграції та архітектурних особливостей), експериментальне тестування в реальних умовах.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ru-RU" b="1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Експериментальна частина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ru-RU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Розроблено три окремі монорепозиторні тестові додатки з однаковою функціональністю, але різними state-менеджерами. Порівняння виконувалось за такими метриками: час оновлення стану, затримка рендерингу, використання пам’яті, обсяг коду, рівень повторного використання логіки, темпи зростання коду при масштабуванні.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4098" name="Picture 2" descr="Method Vectors - Download Free High-Quality Vectors from Freepik | Freepik">
            <a:extLst>
              <a:ext uri="{FF2B5EF4-FFF2-40B4-BE49-F238E27FC236}">
                <a16:creationId xmlns:a16="http://schemas.microsoft.com/office/drawing/2014/main" id="{E3582359-5D4D-4FA9-A807-9CC44E57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59" y="611843"/>
            <a:ext cx="3458507" cy="345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ru-RU" sz="3200" dirty="0"/>
              <a:t>Інструменти та технології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68925" y="628650"/>
            <a:ext cx="5306375" cy="3530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500"/>
              </a:spcBef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Vue.js (v3+), TypeScript, Composition API</a:t>
            </a:r>
          </a:p>
          <a:p>
            <a:pPr marL="285750" indent="-285750">
              <a:spcBef>
                <a:spcPts val="1500"/>
              </a:spcBef>
            </a:pPr>
            <a:r>
              <a:rPr lang="ru-RU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тестування: </a:t>
            </a: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Chrome </a:t>
            </a:r>
            <a:r>
              <a:rPr lang="en-US" dirty="0" err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DevTools</a:t>
            </a: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Lighthouse, Jest, Cypress</a:t>
            </a:r>
          </a:p>
          <a:p>
            <a:pPr marL="285750" indent="-285750">
              <a:spcBef>
                <a:spcPts val="1500"/>
              </a:spcBef>
            </a:pPr>
            <a:r>
              <a:rPr lang="ru-RU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бекенду: </a:t>
            </a: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(Clean Architecture) + PostgreSQL</a:t>
            </a:r>
          </a:p>
          <a:p>
            <a:pPr marL="285750" indent="-285750">
              <a:spcBef>
                <a:spcPts val="1500"/>
              </a:spcBef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IDE: WebStorm, </a:t>
            </a:r>
            <a:r>
              <a:rPr lang="en-US" dirty="0" err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GoLand</a:t>
            </a: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Postman</a:t>
            </a:r>
          </a:p>
          <a:p>
            <a:pPr marL="285750" indent="-285750">
              <a:spcBef>
                <a:spcPts val="1500"/>
              </a:spcBef>
            </a:pPr>
            <a:r>
              <a:rPr lang="ru-RU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Розробка велась у монорепозиторії </a:t>
            </a:r>
            <a:r>
              <a:rPr lang="en-US" dirty="0" err="1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Nx</a:t>
            </a: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 бібліотекою спільних компонентів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6" name="Picture 5" descr="Free Vuejs Icon - Free Download Logos Icons | IconScout">
            <a:extLst>
              <a:ext uri="{FF2B5EF4-FFF2-40B4-BE49-F238E27FC236}">
                <a16:creationId xmlns:a16="http://schemas.microsoft.com/office/drawing/2014/main" id="{0CC2DDE6-49D8-4B26-8B2C-DB0D0FA3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258" y="3270248"/>
            <a:ext cx="1015325" cy="101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28D2180-A7FD-4BEF-9565-5D2B621D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219" y="599181"/>
            <a:ext cx="950220" cy="95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ro to Unit Testing with Jest. Test-Driven Development and Unit… | by  Kyle Farmer | JavaScript in Plain English">
            <a:extLst>
              <a:ext uri="{FF2B5EF4-FFF2-40B4-BE49-F238E27FC236}">
                <a16:creationId xmlns:a16="http://schemas.microsoft.com/office/drawing/2014/main" id="{A55C9B57-6DCA-4370-A542-01EBE7776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876" y="1878536"/>
            <a:ext cx="1200905" cy="120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Go Programming Language">
            <a:extLst>
              <a:ext uri="{FF2B5EF4-FFF2-40B4-BE49-F238E27FC236}">
                <a16:creationId xmlns:a16="http://schemas.microsoft.com/office/drawing/2014/main" id="{D7CD4072-E369-40FB-A938-67DEF090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66" y="333465"/>
            <a:ext cx="1611187" cy="14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3E0B557-1F65-4C6F-B09C-196D6AE4E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096" y="1972178"/>
            <a:ext cx="1015326" cy="101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D6F6462-DB8D-4151-89CB-3480B47E0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350" y="4184649"/>
            <a:ext cx="2553624" cy="7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CB36FBFE-A30C-4B61-A7DA-0486AA5CD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439" y="3103115"/>
            <a:ext cx="889000" cy="91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JetBrains GoLand">
            <a:extLst>
              <a:ext uri="{FF2B5EF4-FFF2-40B4-BE49-F238E27FC236}">
                <a16:creationId xmlns:a16="http://schemas.microsoft.com/office/drawing/2014/main" id="{FC14EE0A-9E5D-4068-B1F1-4BDDBA10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724" y="3337644"/>
            <a:ext cx="880531" cy="88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7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система для проведення експериментального дослідження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268925" y="1149610"/>
            <a:ext cx="5414325" cy="31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>
              <a:spcBef>
                <a:spcPts val="1500"/>
              </a:spcBef>
              <a:buNone/>
            </a:pPr>
            <a:r>
              <a:rPr lang="ru-RU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Розроблено тришарову клієнт-серверну архітектуру з розділенням відповідальності між клієнтом, сервером і базою даних.</a:t>
            </a:r>
          </a:p>
          <a:p>
            <a:pPr marL="0" lvl="0" indent="0" algn="just">
              <a:spcBef>
                <a:spcPts val="1500"/>
              </a:spcBef>
              <a:buNone/>
            </a:pPr>
            <a:r>
              <a:rPr lang="ru-RU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Система реалізована у вигляді монорепозиторію з використанням </a:t>
            </a: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NX, </a:t>
            </a:r>
            <a:r>
              <a:rPr lang="ru-RU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що забезпечує модульність і зручність масштабування.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B9625-4C37-4FC3-BB98-7D17CB462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552" y="1026149"/>
            <a:ext cx="3027670" cy="37676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2" id="{0E3422D2-66DD-48A8-92AD-38892F6C1A30}" vid="{81CCDA4E-A18F-4826-B11D-205FC05A076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819</Words>
  <Application>Microsoft Office PowerPoint</Application>
  <PresentationFormat>On-screen Show (16:9)</PresentationFormat>
  <Paragraphs>134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Open Sans</vt:lpstr>
      <vt:lpstr>Economica</vt:lpstr>
      <vt:lpstr>Calibri</vt:lpstr>
      <vt:lpstr>Arial</vt:lpstr>
      <vt:lpstr>Luxe</vt:lpstr>
      <vt:lpstr>Дослідження продуктивності та ефективності state-менеджерів для веб-додатків на Vue</vt:lpstr>
      <vt:lpstr>Актуальність</vt:lpstr>
      <vt:lpstr>Дослідження</vt:lpstr>
      <vt:lpstr>Огляд літератури (аналогів) </vt:lpstr>
      <vt:lpstr>Постановка задачі</vt:lpstr>
      <vt:lpstr>План завдання</vt:lpstr>
      <vt:lpstr>Методологія </vt:lpstr>
      <vt:lpstr>Інструменти та технології</vt:lpstr>
      <vt:lpstr>Архітектура система для проведення експериментального дослідження</vt:lpstr>
      <vt:lpstr>Зміст проведеного експерименту</vt:lpstr>
      <vt:lpstr>Зміст проведеного експерименту</vt:lpstr>
      <vt:lpstr>Результати експерименту </vt:lpstr>
      <vt:lpstr>Результати експерименту </vt:lpstr>
      <vt:lpstr>Результати експерименту </vt:lpstr>
      <vt:lpstr>Аналіз отриманих результатів </vt:lpstr>
      <vt:lpstr>Аналіз отриманих результатів </vt:lpstr>
      <vt:lpstr>Публікація результатів </vt:lpstr>
      <vt:lpstr>Публікація результатів </vt:lpstr>
      <vt:lpstr>Підсумки 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Дослідження продуктивності та ефективності state-менеджерів для веб-додатків на Vue</dc:title>
  <dc:creator>fenix</dc:creator>
  <cp:lastModifiedBy>fenix</cp:lastModifiedBy>
  <cp:revision>29</cp:revision>
  <dcterms:created xsi:type="dcterms:W3CDTF">2025-05-16T12:10:47Z</dcterms:created>
  <dcterms:modified xsi:type="dcterms:W3CDTF">2025-05-29T12:56:49Z</dcterms:modified>
</cp:coreProperties>
</file>